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1"/>
  </p:notesMasterIdLst>
  <p:sldIdLst>
    <p:sldId id="294" r:id="rId2"/>
    <p:sldId id="266" r:id="rId3"/>
    <p:sldId id="314" r:id="rId4"/>
    <p:sldId id="320" r:id="rId5"/>
    <p:sldId id="316" r:id="rId6"/>
    <p:sldId id="317" r:id="rId7"/>
    <p:sldId id="318" r:id="rId8"/>
    <p:sldId id="313" r:id="rId9"/>
    <p:sldId id="292" r:id="rId10"/>
  </p:sldIdLst>
  <p:sldSz cx="12192000" cy="6858000"/>
  <p:notesSz cx="6858000" cy="9144000"/>
  <p:embeddedFontLst>
    <p:embeddedFont>
      <p:font typeface="锐字云字库锐黑粗GB" panose="02010600030101010101" charset="-122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mbria Math" panose="02040503050406030204" pitchFamily="18" charset="0"/>
      <p:regular r:id="rId17"/>
    </p:embeddedFont>
    <p:embeddedFont>
      <p:font typeface="Tw Cen MT Condensed Extra Bold" panose="020B0803020202020204" pitchFamily="34" charset="0"/>
      <p:regular r:id="rId18"/>
    </p:embeddedFont>
    <p:embeddedFont>
      <p:font typeface="等线" panose="02010600030101010101" pitchFamily="2" charset="-122"/>
      <p:regular r:id="rId19"/>
      <p:bold r:id="rId20"/>
    </p:embeddedFont>
    <p:embeddedFont>
      <p:font typeface="等线 Light" panose="02010600030101010101" pitchFamily="2" charset="-122"/>
      <p:regular r:id="rId21"/>
    </p:embeddedFont>
    <p:embeddedFont>
      <p:font typeface="方正宋刻本秀楷简体" panose="02000000000000000000" pitchFamily="2" charset="-122"/>
      <p:regular r:id="rId22"/>
    </p:embeddedFont>
    <p:embeddedFont>
      <p:font typeface="微软雅黑" panose="020B0503020204020204" pitchFamily="34" charset="-122"/>
      <p:regular r:id="rId23"/>
      <p:bold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8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83117" autoAdjust="0"/>
  </p:normalViewPr>
  <p:slideViewPr>
    <p:cSldViewPr snapToGrid="0" showGuides="1">
      <p:cViewPr varScale="1">
        <p:scale>
          <a:sx n="76" d="100"/>
          <a:sy n="76" d="100"/>
        </p:scale>
        <p:origin x="931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1E1B20-1FF3-4EC9-8E05-F5B7CEAAA6DD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F4827-31D4-42DD-9873-4312384E35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64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大家好，</a:t>
            </a:r>
            <a:r>
              <a:rPr lang="zh-CN" altLang="zh-CN" sz="1800" kern="10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我们小组</a:t>
            </a:r>
            <a:r>
              <a:rPr lang="zh-CN" altLang="en-US" sz="1800" kern="10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此次</a:t>
            </a:r>
            <a:r>
              <a:rPr lang="zh-CN" altLang="zh-CN" sz="1800" kern="10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展示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的题目是基于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MTCNN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与轻量化网络的人脸识别系统。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F4827-31D4-42DD-9873-4312384E352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4014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此次展示，我们将从人脸检测、人脸识别、前后端构建三个方面来讲述系统的组成。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F4827-31D4-42DD-9873-4312384E352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7451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首先是人脸检测部分。我们的人脸检测模块采用了老师提供的训练好的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MTCNN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模型，其分为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P-Net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R-Net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以及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O-Net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三个网络，其中，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P-Net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对图像进行初步人脸</a:t>
            </a:r>
            <a:r>
              <a:rPr lang="zh-CN" altLang="en-US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检测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，找出其中所有可能的人脸位置；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R-Net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会通过边框回归微调窗口位置，同时使用非极大值抑制滤去误差较大的人脸框；最后，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O-Net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将识别面部区域，给出五个面部关键点的位置。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F4827-31D4-42DD-9873-4312384E352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512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为了使人脸识别的性能更加稳定，我们对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MTCNN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识别出来的人脸进行了水平校正，其主要想法是将人像两眼连线调整到水平，因此，需要根据检测出来的眼睛的位置计算旋转矩阵，然后利用仿射变换对图像进行旋转。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F4827-31D4-42DD-9873-4312384E352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5788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这是我们完成水平校正的效果图。对一张输入的图片，我们会先使用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MTCNN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初步检测人脸，得到其面部关键点的位置，完成水平校正，再用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MTCNN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检测矫正后的图像，裁剪出人脸。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F4827-31D4-42DD-9873-4312384E352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790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在人脸识别部分，我们也是直接使用了老师提供的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FaceMobileNet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模型。其是一种比较轻量级的神经网络，主要是对图像做了很多卷积操作，最终输出一个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512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维的特征向量。当需要保存人脸特征时，我们会将此向量与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identity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以字典的形式保存起来；当需要比较人脸时，则使用余弦距离来度量两向量的相似度。经过我们电脑上测试，使用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FaceMobileNet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平均提取一张人脸特征需用时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0.0027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秒，在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LFW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测试集上的正确率为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0.968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 algn="just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F4827-31D4-42DD-9873-4312384E352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625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最后介绍一下我们程序的运行逻辑。我们支持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1:1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1:N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的人脸识别功能，也可以在线录入人脸或者删除已经保存的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identity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。对从摄像头拍摄的图像，我们先进行两次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MTCNN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人脸检测得到人脸图像，再使用</a:t>
            </a:r>
            <a:r>
              <a:rPr lang="en-US" altLang="zh-CN" sz="1800" kern="100" dirty="0" err="1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FaceMobileNet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输出该人像的特征向量。之后将根据用户选择的模式进行特征的保存或比较。接下来</a:t>
            </a:r>
            <a:r>
              <a:rPr lang="zh-CN" altLang="en-US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将由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夏宇航同学</a:t>
            </a:r>
            <a:r>
              <a:rPr lang="zh-CN" altLang="en-US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为大家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讲一下前后端的架构</a:t>
            </a:r>
            <a:r>
              <a:rPr lang="zh-CN" altLang="en-US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以及演示视频</a:t>
            </a:r>
            <a:r>
              <a:rPr lang="zh-CN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F4827-31D4-42DD-9873-4312384E352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3654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F4827-31D4-42DD-9873-4312384E352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462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1822F0-24C6-44F0-B128-5D581EB17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F664C9D-9548-413B-BB4D-41FC1C666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409742-13CF-45BB-8A57-9290BBD5E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74632E-33A3-40D6-85E4-FD06A8185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77DF68-8E9B-4D2E-A414-CCFCA8FCE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075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BF44A1-5E5F-419B-8FC6-5DB27ADFC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AC4C79-3144-4E5F-B9D5-7C4FEDA45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8E2A6C-EC5A-4765-BF7F-329C141A9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56D295-A28D-42EC-9051-33527E346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0B80E4-937A-47E6-B4FB-3395E28BD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79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03700D2-20FD-4ADE-BDE6-635392C7F9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9EF349C-D17E-4972-8723-4D475E87B8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627DEA-1E2D-4EB6-A569-DC261D830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76AEF6-1C9E-4BE6-B0A3-44CD1E66F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9DDB47-F6DF-4B48-AC71-44DEF8566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322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18E464-4DA4-4128-AE76-C324B8D2D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770439-BBCC-4933-B1A7-0373F2F65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45C9D9-0C66-423F-AC8C-8CDC76ADB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721F7D-B8F0-43C4-A27C-8C654D4CB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610929-12D3-4CF5-9AD5-88A9FAB00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6816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110E20-BD81-4C54-8315-40540E58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51CFCE-4824-4815-AEC4-C2276C1582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A4E347-5418-4757-B08C-D7492A2EC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A9C3FC-318D-4813-BF69-E702FD0DB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CEB01E-4FC1-43A1-8963-FC9622447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455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5CECE-F846-4CDE-8CAA-ECF6FE75B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29CB89-30DA-45A8-ACD4-2715B566F2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92119A-8A96-43B3-86EE-3BE2326EE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E3AF59-78A2-484B-A203-D79BCC072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D07403-796E-4482-A065-F338F2A7E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372CA5-038B-4CFF-8BC4-9D793BADE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420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9A842A-9E30-4867-96A1-6DCC7E946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5A4056-EFE2-4281-A991-403D133EC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B81B86-58BA-4861-8F04-B485E313C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DAE0107-1516-49F1-88D2-52BF1B9E6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C2E7CAC-3D8B-4EFB-8BAC-63D41CB23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19B5B27-7A7D-4069-829E-8E032F299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4C95170-0B0A-49D7-ADC3-EB90C7202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9983D2-007E-4159-AB79-08E9BC6D2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533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A419A4-1554-4B2D-AE14-73D56BAF5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518C3E2-FAA0-46BD-9BD0-885EC83B2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BD36CA-D773-477A-BDC4-33C90AE5E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9AFC28A-0803-4090-A97F-1BE13DB22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334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9BA9050-E53E-4CDC-B70A-511D06CF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8BFE7E3-5614-4801-B66D-74E206ABA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3B79F4-79A4-4159-94CB-AA5638982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072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DC6BE0-96D5-492E-ADFE-53715CFFA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619489-44C1-46C6-BDCC-15D5F5BD0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128BC79-C657-475B-935F-7106A9676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7D53255-339C-4F4C-A20B-0EFB0CDC4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992AB3C-1F32-46DD-A5EA-5048E41CC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F174A7-A9E9-4B89-BEB5-D00ACF42A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595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6E63B8-5DB6-4060-A978-D66A8F489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B2B7873-2DB6-4ABD-A4ED-D5B289141A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0829574-98D2-4809-B775-DD5761F8C7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67B15C-928F-4461-B823-678A7DA17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E862CF-B662-45A4-81A3-0BFDA9EEA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0B54A4-B224-4EDC-B940-EA1BED24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34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A6E6C70-D01A-4397-9CD2-05D6545D6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095E93-2B73-4B9D-993B-2092EA699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1789E9-3BCE-4E17-8088-FB30B031AB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DF391-C7C7-45FD-9C11-539A1B550E1A}" type="datetimeFigureOut">
              <a:rPr lang="zh-CN" altLang="en-US" smtClean="0"/>
              <a:t>2022/6/9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A83A53-25E7-4AEC-92ED-F5BEA67A7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D24AC5-D81C-42C5-8E98-6468B352B3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54744-3E8A-4ABC-A6A8-29635DAB4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824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894801C0-371B-42A4-9CF4-41C89E62DD78}"/>
              </a:ext>
            </a:extLst>
          </p:cNvPr>
          <p:cNvSpPr txBox="1"/>
          <p:nvPr/>
        </p:nvSpPr>
        <p:spPr>
          <a:xfrm>
            <a:off x="10311856" y="6207165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June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9DC8189-2713-4357-A4B1-95EC6F0C4B52}"/>
              </a:ext>
            </a:extLst>
          </p:cNvPr>
          <p:cNvSpPr txBox="1"/>
          <p:nvPr/>
        </p:nvSpPr>
        <p:spPr>
          <a:xfrm>
            <a:off x="10791389" y="5791666"/>
            <a:ext cx="944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94AC3E1-4450-4F7D-AA51-06C0599A8947}"/>
              </a:ext>
            </a:extLst>
          </p:cNvPr>
          <p:cNvSpPr/>
          <p:nvPr/>
        </p:nvSpPr>
        <p:spPr>
          <a:xfrm>
            <a:off x="523119" y="317038"/>
            <a:ext cx="659122" cy="659122"/>
          </a:xfrm>
          <a:prstGeom prst="rect">
            <a:avLst/>
          </a:prstGeom>
          <a:blipFill dpi="0" rotWithShape="1">
            <a:blip r:embed="rId3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AA06DD6-CF0D-4076-9AA5-B87B9ACB1800}"/>
              </a:ext>
            </a:extLst>
          </p:cNvPr>
          <p:cNvGrpSpPr/>
          <p:nvPr/>
        </p:nvGrpSpPr>
        <p:grpSpPr>
          <a:xfrm>
            <a:off x="1258741" y="2216056"/>
            <a:ext cx="9734004" cy="1369605"/>
            <a:chOff x="1032648" y="2320524"/>
            <a:chExt cx="9734004" cy="1369605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DFF788E-03A9-45A2-B8FF-99E9C41E7689}"/>
                </a:ext>
              </a:extLst>
            </p:cNvPr>
            <p:cNvSpPr txBox="1"/>
            <p:nvPr/>
          </p:nvSpPr>
          <p:spPr>
            <a:xfrm>
              <a:off x="1650336" y="2320524"/>
              <a:ext cx="844773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REPORT</a:t>
              </a:r>
              <a:endParaRPr kumimoji="0" lang="zh-CN" alt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386A53F4-7B0F-4247-AE9C-A6381A5CC16D}"/>
                </a:ext>
              </a:extLst>
            </p:cNvPr>
            <p:cNvSpPr txBox="1"/>
            <p:nvPr/>
          </p:nvSpPr>
          <p:spPr>
            <a:xfrm>
              <a:off x="1032648" y="2982243"/>
              <a:ext cx="97340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基于</a:t>
              </a:r>
              <a:r>
                <a:rPr kumimoji="0" lang="en-US" altLang="zh-CN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MTCNN</a:t>
              </a:r>
              <a:r>
                <a: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与轻量化网络的人脸识别系统</a:t>
              </a: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138C5448-A2D0-4BEC-9140-36C1710CF40A}"/>
              </a:ext>
            </a:extLst>
          </p:cNvPr>
          <p:cNvSpPr txBox="1"/>
          <p:nvPr/>
        </p:nvSpPr>
        <p:spPr>
          <a:xfrm>
            <a:off x="4743340" y="4751452"/>
            <a:ext cx="2764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黄嘉欣  白骁凯 夏宇航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83A8FF5-D915-49E5-A67F-25A73941231D}"/>
              </a:ext>
            </a:extLst>
          </p:cNvPr>
          <p:cNvSpPr txBox="1"/>
          <p:nvPr/>
        </p:nvSpPr>
        <p:spPr>
          <a:xfrm>
            <a:off x="8257881" y="4751452"/>
            <a:ext cx="2138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2022. 6.10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39335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平行四边形 23">
            <a:extLst>
              <a:ext uri="{FF2B5EF4-FFF2-40B4-BE49-F238E27FC236}">
                <a16:creationId xmlns:a16="http://schemas.microsoft.com/office/drawing/2014/main" id="{2EBF05B3-AFF8-463A-9FD7-9FEC1D8BCB61}"/>
              </a:ext>
            </a:extLst>
          </p:cNvPr>
          <p:cNvSpPr/>
          <p:nvPr/>
        </p:nvSpPr>
        <p:spPr>
          <a:xfrm>
            <a:off x="2074415" y="2238560"/>
            <a:ext cx="1953935" cy="2475482"/>
          </a:xfrm>
          <a:prstGeom prst="parallelogram">
            <a:avLst>
              <a:gd name="adj" fmla="val 14746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2B85476-2080-4473-A2E5-397F00784D83}"/>
              </a:ext>
            </a:extLst>
          </p:cNvPr>
          <p:cNvSpPr txBox="1"/>
          <p:nvPr/>
        </p:nvSpPr>
        <p:spPr>
          <a:xfrm>
            <a:off x="2799654" y="2353521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kumimoji="0" lang="zh-CN" altLang="en-US" sz="3600" b="1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50DD273-7FD4-4358-8D07-F36528077176}"/>
              </a:ext>
            </a:extLst>
          </p:cNvPr>
          <p:cNvSpPr txBox="1"/>
          <p:nvPr/>
        </p:nvSpPr>
        <p:spPr>
          <a:xfrm>
            <a:off x="2126958" y="3121743"/>
            <a:ext cx="1848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i="1" spc="2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人脸检测</a:t>
            </a:r>
            <a:endParaRPr kumimoji="0" lang="zh-CN" altLang="en-US" sz="2400" b="1" i="1" u="none" strike="noStrike" kern="1200" cap="none" spc="2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1A3FA66-17FE-408D-A62E-E91ABBD83804}"/>
              </a:ext>
            </a:extLst>
          </p:cNvPr>
          <p:cNvSpPr txBox="1"/>
          <p:nvPr/>
        </p:nvSpPr>
        <p:spPr>
          <a:xfrm>
            <a:off x="1867812" y="3987088"/>
            <a:ext cx="2107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 i="1">
                <a:solidFill>
                  <a:schemeClr val="bg1"/>
                </a:solidFill>
                <a:latin typeface="Tw Cen MT Condensed Extra Bold" panose="020B08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FACE DETECTION</a:t>
            </a:r>
            <a:endParaRPr kumimoji="0" lang="zh-CN" altLang="en-US" sz="18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96B4773-2FA6-4DD6-84CA-9C1A032BED2E}"/>
              </a:ext>
            </a:extLst>
          </p:cNvPr>
          <p:cNvSpPr txBox="1"/>
          <p:nvPr/>
        </p:nvSpPr>
        <p:spPr>
          <a:xfrm>
            <a:off x="10852496" y="5811559"/>
            <a:ext cx="752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1" u="none" strike="noStrike" kern="1200" cap="none" spc="2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8357AF92-86B8-4795-9CF8-872141B477C1}"/>
              </a:ext>
            </a:extLst>
          </p:cNvPr>
          <p:cNvSpPr txBox="1"/>
          <p:nvPr/>
        </p:nvSpPr>
        <p:spPr>
          <a:xfrm>
            <a:off x="9529220" y="6093509"/>
            <a:ext cx="26627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kumimoji="0" lang="zh-CN" altLang="en-US" sz="36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AA1400C2-3CA4-45AE-8B44-DBA7032D49FF}"/>
              </a:ext>
            </a:extLst>
          </p:cNvPr>
          <p:cNvCxnSpPr/>
          <p:nvPr/>
        </p:nvCxnSpPr>
        <p:spPr>
          <a:xfrm>
            <a:off x="648833" y="490652"/>
            <a:ext cx="566058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56CA3691-9065-4678-BACE-DE65F1C4E3BC}"/>
              </a:ext>
            </a:extLst>
          </p:cNvPr>
          <p:cNvCxnSpPr/>
          <p:nvPr/>
        </p:nvCxnSpPr>
        <p:spPr>
          <a:xfrm>
            <a:off x="648833" y="6391831"/>
            <a:ext cx="566058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40DE269A-2169-4275-8B2A-0740146C5F3D}"/>
              </a:ext>
            </a:extLst>
          </p:cNvPr>
          <p:cNvSpPr/>
          <p:nvPr/>
        </p:nvSpPr>
        <p:spPr>
          <a:xfrm>
            <a:off x="10945503" y="441325"/>
            <a:ext cx="659122" cy="659122"/>
          </a:xfrm>
          <a:prstGeom prst="rect">
            <a:avLst/>
          </a:prstGeom>
          <a:blipFill dpi="0" rotWithShape="1">
            <a:blip r:embed="rId3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A00A2A22-A3DB-43B7-9E46-15F29942D05B}"/>
              </a:ext>
            </a:extLst>
          </p:cNvPr>
          <p:cNvSpPr/>
          <p:nvPr/>
        </p:nvSpPr>
        <p:spPr>
          <a:xfrm>
            <a:off x="5014431" y="2238559"/>
            <a:ext cx="1953935" cy="2475483"/>
          </a:xfrm>
          <a:prstGeom prst="parallelogram">
            <a:avLst>
              <a:gd name="adj" fmla="val 14746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1E05742-031E-4D94-981A-2D6ECADE5E97}"/>
              </a:ext>
            </a:extLst>
          </p:cNvPr>
          <p:cNvSpPr txBox="1"/>
          <p:nvPr/>
        </p:nvSpPr>
        <p:spPr>
          <a:xfrm>
            <a:off x="5739670" y="2353521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kumimoji="0" lang="zh-CN" altLang="en-US" sz="3600" b="1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7A307FD-ACDA-4D8F-9414-19E45FB9E6D6}"/>
              </a:ext>
            </a:extLst>
          </p:cNvPr>
          <p:cNvSpPr txBox="1"/>
          <p:nvPr/>
        </p:nvSpPr>
        <p:spPr>
          <a:xfrm>
            <a:off x="4898823" y="3121743"/>
            <a:ext cx="21851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1" u="none" strike="noStrike" kern="1200" cap="none" spc="2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人脸识别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9188763-A823-4E29-B7E2-AB10775AAEC9}"/>
              </a:ext>
            </a:extLst>
          </p:cNvPr>
          <p:cNvSpPr txBox="1"/>
          <p:nvPr/>
        </p:nvSpPr>
        <p:spPr>
          <a:xfrm>
            <a:off x="4756448" y="3987088"/>
            <a:ext cx="2396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 i="1">
                <a:solidFill>
                  <a:schemeClr val="bg1"/>
                </a:solidFill>
                <a:latin typeface="Tw Cen MT Condensed Extra Bold" panose="020B08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FACE RECOGNITION</a:t>
            </a:r>
            <a:endParaRPr kumimoji="0" lang="zh-CN" altLang="en-US" sz="18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E632C6FE-85A1-3ACD-623F-1C194722727C}"/>
              </a:ext>
            </a:extLst>
          </p:cNvPr>
          <p:cNvSpPr/>
          <p:nvPr/>
        </p:nvSpPr>
        <p:spPr>
          <a:xfrm>
            <a:off x="7954445" y="2238559"/>
            <a:ext cx="1953935" cy="2475483"/>
          </a:xfrm>
          <a:prstGeom prst="parallelogram">
            <a:avLst>
              <a:gd name="adj" fmla="val 14746"/>
            </a:avLst>
          </a:prstGeom>
          <a:solidFill>
            <a:schemeClr val="bg1">
              <a:lumMod val="9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70AA4D5-A2C0-DD10-945F-06B01E4D17FD}"/>
              </a:ext>
            </a:extLst>
          </p:cNvPr>
          <p:cNvSpPr txBox="1"/>
          <p:nvPr/>
        </p:nvSpPr>
        <p:spPr>
          <a:xfrm>
            <a:off x="8679684" y="2353521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kumimoji="0" lang="zh-CN" altLang="en-US" sz="3600" b="1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4FB0A8D-059F-CA72-3C57-8859F8F3C851}"/>
              </a:ext>
            </a:extLst>
          </p:cNvPr>
          <p:cNvSpPr txBox="1"/>
          <p:nvPr/>
        </p:nvSpPr>
        <p:spPr>
          <a:xfrm>
            <a:off x="7675149" y="3121743"/>
            <a:ext cx="2512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1" u="none" strike="noStrike" kern="1200" cap="none" spc="2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前后端构建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DF095ED-0924-76DD-8FE5-339BCB945B02}"/>
              </a:ext>
            </a:extLst>
          </p:cNvPr>
          <p:cNvSpPr txBox="1"/>
          <p:nvPr/>
        </p:nvSpPr>
        <p:spPr>
          <a:xfrm>
            <a:off x="7337797" y="3710089"/>
            <a:ext cx="3040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 i="1">
                <a:solidFill>
                  <a:schemeClr val="bg1"/>
                </a:solidFill>
                <a:latin typeface="Tw Cen MT Condensed Extra Bold" panose="020B08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FRONT-END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b="0" dirty="0">
                <a:solidFill>
                  <a:prstClr val="white">
                    <a:lumMod val="7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BACK-END</a:t>
            </a:r>
            <a:endParaRPr kumimoji="0" lang="zh-CN" altLang="en-US" sz="18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9689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777AC30-D7B8-4A22-A991-9396DED80FB5}"/>
              </a:ext>
            </a:extLst>
          </p:cNvPr>
          <p:cNvGrpSpPr/>
          <p:nvPr/>
        </p:nvGrpSpPr>
        <p:grpSpPr>
          <a:xfrm>
            <a:off x="603205" y="414014"/>
            <a:ext cx="1798779" cy="412914"/>
            <a:chOff x="554733" y="897952"/>
            <a:chExt cx="1798779" cy="412914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D189431-C165-4FD6-BFA8-1290C8EEBED1}"/>
                </a:ext>
              </a:extLst>
            </p:cNvPr>
            <p:cNvSpPr txBox="1"/>
            <p:nvPr/>
          </p:nvSpPr>
          <p:spPr>
            <a:xfrm>
              <a:off x="554733" y="910756"/>
              <a:ext cx="3433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kumimoji="0" lang="zh-CN" altLang="en-US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20EC1FCD-C252-4889-814B-181CE1E29221}"/>
                </a:ext>
              </a:extLst>
            </p:cNvPr>
            <p:cNvSpPr txBox="1"/>
            <p:nvPr/>
          </p:nvSpPr>
          <p:spPr>
            <a:xfrm>
              <a:off x="1142924" y="897952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人脸检测</a:t>
              </a:r>
              <a:endParaRPr lang="en-US" altLang="zh-CN" sz="2000" b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B5370F1-C6D7-433A-95A6-FC6F1C3CAA98}"/>
              </a:ext>
            </a:extLst>
          </p:cNvPr>
          <p:cNvSpPr txBox="1"/>
          <p:nvPr/>
        </p:nvSpPr>
        <p:spPr>
          <a:xfrm>
            <a:off x="624315" y="1018812"/>
            <a:ext cx="10955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a. MTCNN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D0E42B3-C1C8-216C-4759-129D3246900E}"/>
              </a:ext>
            </a:extLst>
          </p:cNvPr>
          <p:cNvSpPr txBox="1"/>
          <p:nvPr/>
        </p:nvSpPr>
        <p:spPr>
          <a:xfrm>
            <a:off x="946570" y="4430731"/>
            <a:ext cx="9816506" cy="1661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P-Net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：对图像进行初步的人脸检测，将所有可能的人脸全部筛选进来，并给出人脸框和关键点的位置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R-Net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：通过边框回归和非极大值抑制来优化窗口位置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O-Net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：识别面部区域， 特别是五个面部关键点的位置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A1D8E89-9593-C5E0-155E-1DD9BE54A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664" y="1418922"/>
            <a:ext cx="7828671" cy="2546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79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30166DF-232B-A46C-5304-AAAE1DCCC839}"/>
              </a:ext>
            </a:extLst>
          </p:cNvPr>
          <p:cNvGrpSpPr/>
          <p:nvPr/>
        </p:nvGrpSpPr>
        <p:grpSpPr>
          <a:xfrm>
            <a:off x="603205" y="414014"/>
            <a:ext cx="1798779" cy="412914"/>
            <a:chOff x="554733" y="897952"/>
            <a:chExt cx="1798779" cy="412914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A7102CE-1122-71AA-1015-F14F0974CDFE}"/>
                </a:ext>
              </a:extLst>
            </p:cNvPr>
            <p:cNvSpPr txBox="1"/>
            <p:nvPr/>
          </p:nvSpPr>
          <p:spPr>
            <a:xfrm>
              <a:off x="554733" y="910756"/>
              <a:ext cx="3433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kumimoji="0" lang="zh-CN" altLang="en-US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7D2F69CE-FC37-EA69-ABEE-EAF240A18517}"/>
                </a:ext>
              </a:extLst>
            </p:cNvPr>
            <p:cNvSpPr txBox="1"/>
            <p:nvPr/>
          </p:nvSpPr>
          <p:spPr>
            <a:xfrm>
              <a:off x="1142924" y="897952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人脸检测</a:t>
              </a:r>
              <a:endParaRPr lang="en-US" altLang="zh-CN" sz="2000" b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B44AD091-C2FD-472E-4539-F87950E9BBE7}"/>
              </a:ext>
            </a:extLst>
          </p:cNvPr>
          <p:cNvSpPr txBox="1"/>
          <p:nvPr/>
        </p:nvSpPr>
        <p:spPr>
          <a:xfrm>
            <a:off x="624315" y="1018812"/>
            <a:ext cx="10955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b. </a:t>
            </a:r>
            <a:r>
              <a:rPr lang="zh-CN" altLang="en-US" sz="2000" b="1" dirty="0">
                <a:solidFill>
                  <a:prstClr val="black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水平校正</a:t>
            </a:r>
            <a:endParaRPr kumimoji="0" lang="en-US" altLang="zh-CN" sz="2000" b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0004B4BD-12AD-AA66-ACA1-90BADF7DC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573" y="1899062"/>
            <a:ext cx="6256562" cy="3848433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70DAE9C4-B43D-84AE-D856-EB1F50A96CEE}"/>
              </a:ext>
            </a:extLst>
          </p:cNvPr>
          <p:cNvSpPr txBox="1"/>
          <p:nvPr/>
        </p:nvSpPr>
        <p:spPr>
          <a:xfrm>
            <a:off x="8242017" y="3152517"/>
            <a:ext cx="2927029" cy="134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根据两眼位置计算旋转矩阵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利用仿射变换，将两眼连线调整至水平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8430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777AC30-D7B8-4A22-A991-9396DED80FB5}"/>
              </a:ext>
            </a:extLst>
          </p:cNvPr>
          <p:cNvGrpSpPr/>
          <p:nvPr/>
        </p:nvGrpSpPr>
        <p:grpSpPr>
          <a:xfrm>
            <a:off x="603205" y="414014"/>
            <a:ext cx="1798779" cy="412914"/>
            <a:chOff x="554733" y="897952"/>
            <a:chExt cx="1798779" cy="412914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D189431-C165-4FD6-BFA8-1290C8EEBED1}"/>
                </a:ext>
              </a:extLst>
            </p:cNvPr>
            <p:cNvSpPr txBox="1"/>
            <p:nvPr/>
          </p:nvSpPr>
          <p:spPr>
            <a:xfrm>
              <a:off x="554733" y="910756"/>
              <a:ext cx="3433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kumimoji="0" lang="zh-CN" altLang="en-US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20EC1FCD-C252-4889-814B-181CE1E29221}"/>
                </a:ext>
              </a:extLst>
            </p:cNvPr>
            <p:cNvSpPr txBox="1"/>
            <p:nvPr/>
          </p:nvSpPr>
          <p:spPr>
            <a:xfrm>
              <a:off x="1142924" y="897952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人脸检测</a:t>
              </a:r>
              <a:endParaRPr lang="en-US" altLang="zh-CN" sz="2000" b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B5370F1-C6D7-433A-95A6-FC6F1C3CAA98}"/>
              </a:ext>
            </a:extLst>
          </p:cNvPr>
          <p:cNvSpPr txBox="1"/>
          <p:nvPr/>
        </p:nvSpPr>
        <p:spPr>
          <a:xfrm>
            <a:off x="624315" y="1018812"/>
            <a:ext cx="10955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b. </a:t>
            </a:r>
            <a:r>
              <a:rPr lang="zh-CN" altLang="en-US" sz="2000" b="1" dirty="0">
                <a:solidFill>
                  <a:prstClr val="black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水平校正</a:t>
            </a:r>
            <a:endParaRPr kumimoji="0" lang="en-US" altLang="zh-CN" sz="2000" b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D0E42B3-C1C8-216C-4759-129D3246900E}"/>
              </a:ext>
            </a:extLst>
          </p:cNvPr>
          <p:cNvSpPr txBox="1"/>
          <p:nvPr/>
        </p:nvSpPr>
        <p:spPr>
          <a:xfrm>
            <a:off x="1574283" y="5457930"/>
            <a:ext cx="1033233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人脸检测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A82F832-E9CA-48CC-68E6-F28741C923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214" b="12089"/>
          <a:stretch/>
        </p:blipFill>
        <p:spPr>
          <a:xfrm>
            <a:off x="624315" y="2580863"/>
            <a:ext cx="2933171" cy="163192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ED577BD-A09D-5AA1-3FA0-75D6CEC57F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32" t="12722" b="3608"/>
          <a:stretch/>
        </p:blipFill>
        <p:spPr>
          <a:xfrm>
            <a:off x="4408676" y="1418922"/>
            <a:ext cx="4661754" cy="377504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0C262EFD-6997-3D20-110C-77C0D347B8D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205"/>
          <a:stretch/>
        </p:blipFill>
        <p:spPr>
          <a:xfrm>
            <a:off x="9921620" y="2476042"/>
            <a:ext cx="1646063" cy="1924767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0309CF99-5C76-78B7-CBE3-0D1A58BDD4C3}"/>
              </a:ext>
            </a:extLst>
          </p:cNvPr>
          <p:cNvSpPr txBox="1"/>
          <p:nvPr/>
        </p:nvSpPr>
        <p:spPr>
          <a:xfrm>
            <a:off x="6222937" y="5457930"/>
            <a:ext cx="1033233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水平校正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729C8F4-EC0E-587E-9581-7EB6666848DE}"/>
              </a:ext>
            </a:extLst>
          </p:cNvPr>
          <p:cNvSpPr txBox="1"/>
          <p:nvPr/>
        </p:nvSpPr>
        <p:spPr>
          <a:xfrm>
            <a:off x="10228036" y="5457930"/>
            <a:ext cx="1033233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人脸检测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522CB1AB-57D8-E886-CC12-A285A2179053}"/>
              </a:ext>
            </a:extLst>
          </p:cNvPr>
          <p:cNvSpPr/>
          <p:nvPr/>
        </p:nvSpPr>
        <p:spPr>
          <a:xfrm>
            <a:off x="3169461" y="5578678"/>
            <a:ext cx="2491530" cy="17616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31C24B45-1B94-4E9E-5271-9E5DE412326A}"/>
              </a:ext>
            </a:extLst>
          </p:cNvPr>
          <p:cNvSpPr/>
          <p:nvPr/>
        </p:nvSpPr>
        <p:spPr>
          <a:xfrm>
            <a:off x="7496338" y="5560474"/>
            <a:ext cx="2491530" cy="17616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95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777AC30-D7B8-4A22-A991-9396DED80FB5}"/>
              </a:ext>
            </a:extLst>
          </p:cNvPr>
          <p:cNvGrpSpPr/>
          <p:nvPr/>
        </p:nvGrpSpPr>
        <p:grpSpPr>
          <a:xfrm>
            <a:off x="603205" y="414014"/>
            <a:ext cx="1798779" cy="412914"/>
            <a:chOff x="554733" y="897952"/>
            <a:chExt cx="1798779" cy="412914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D189431-C165-4FD6-BFA8-1290C8EEBED1}"/>
                </a:ext>
              </a:extLst>
            </p:cNvPr>
            <p:cNvSpPr txBox="1"/>
            <p:nvPr/>
          </p:nvSpPr>
          <p:spPr>
            <a:xfrm>
              <a:off x="554733" y="910756"/>
              <a:ext cx="3433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kumimoji="0" lang="zh-CN" altLang="en-US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20EC1FCD-C252-4889-814B-181CE1E29221}"/>
                </a:ext>
              </a:extLst>
            </p:cNvPr>
            <p:cNvSpPr txBox="1"/>
            <p:nvPr/>
          </p:nvSpPr>
          <p:spPr>
            <a:xfrm>
              <a:off x="1142924" y="897952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人脸识别</a:t>
              </a:r>
              <a:endParaRPr lang="en-US" altLang="zh-CN" sz="2000" b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B5370F1-C6D7-433A-95A6-FC6F1C3CAA98}"/>
              </a:ext>
            </a:extLst>
          </p:cNvPr>
          <p:cNvSpPr txBox="1"/>
          <p:nvPr/>
        </p:nvSpPr>
        <p:spPr>
          <a:xfrm>
            <a:off x="624315" y="1018812"/>
            <a:ext cx="10955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a. </a:t>
            </a:r>
            <a:r>
              <a:rPr kumimoji="0" lang="en-US" altLang="zh-CN" sz="2000" b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FaceMobileNet</a:t>
            </a:r>
            <a:r>
              <a:rPr kumimoji="0" lang="en-US" altLang="zh-CN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6C4DC215-3388-B375-FBC8-59CDD27ABBCF}"/>
                  </a:ext>
                </a:extLst>
              </p:cNvPr>
              <p:cNvSpPr txBox="1"/>
              <p:nvPr/>
            </p:nvSpPr>
            <p:spPr>
              <a:xfrm>
                <a:off x="1040163" y="4402993"/>
                <a:ext cx="10111666" cy="23017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just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FaceMobileNet </a:t>
                </a: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网络拥有较小的体积，更少的计算量，更高的精度，是轻量级神经网络的典型代表</a:t>
                </a:r>
                <a:endPara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algn="just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将人脸图像输入网络，计算其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512</a:t>
                </a: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维特征向量，用字典的形式保存</a:t>
                </a:r>
                <a:endPara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algn="just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人脸的相似度使用特征向量之间的余弦距离来估计</a:t>
                </a:r>
                <a:endPara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algn="just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endPara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algn="just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性能指标：</a:t>
                </a:r>
                <a:endPara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algn="just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平均每提取一张人脸的特征，需要花费</a:t>
                </a:r>
                <a14:m>
                  <m:oMath xmlns:m="http://schemas.openxmlformats.org/officeDocument/2006/math">
                    <m:r>
                      <a:rPr lang="en-US" altLang="zh-CN" sz="1600" i="1" dirty="0" smtClean="0"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2.7 × </m:t>
                    </m:r>
                    <m:sSup>
                      <m:sSupPr>
                        <m:ctrlPr>
                          <a:rPr lang="en-US" altLang="zh-CN" sz="1600" i="1" dirty="0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10</m:t>
                        </m:r>
                      </m:e>
                      <m:sup>
                        <m:r>
                          <a:rPr lang="en-US" altLang="zh-CN" sz="1600" i="1" dirty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sz="1600" b="0" i="1" dirty="0" smtClean="0"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3</m:t>
                        </m:r>
                      </m:sup>
                    </m:sSup>
                  </m:oMath>
                </a14:m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秒</a:t>
                </a:r>
                <a:endPara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285750" indent="-285750" algn="just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 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LFW </a:t>
                </a: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测试集的 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6000 </a:t>
                </a: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对图像上进行测试，识别率为 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0.96767</a:t>
                </a:r>
                <a:endPara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6C4DC215-3388-B375-FBC8-59CDD27ABB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0163" y="4402993"/>
                <a:ext cx="10111666" cy="2301784"/>
              </a:xfrm>
              <a:prstGeom prst="rect">
                <a:avLst/>
              </a:prstGeom>
              <a:blipFill>
                <a:blip r:embed="rId3"/>
                <a:stretch>
                  <a:fillRect l="-241" b="-23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图片 6">
            <a:extLst>
              <a:ext uri="{FF2B5EF4-FFF2-40B4-BE49-F238E27FC236}">
                <a16:creationId xmlns:a16="http://schemas.microsoft.com/office/drawing/2014/main" id="{651391A6-A72A-7975-FFF1-DC2F175ED3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667" y="1418922"/>
            <a:ext cx="8062659" cy="274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734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777AC30-D7B8-4A22-A991-9396DED80FB5}"/>
              </a:ext>
            </a:extLst>
          </p:cNvPr>
          <p:cNvGrpSpPr/>
          <p:nvPr/>
        </p:nvGrpSpPr>
        <p:grpSpPr>
          <a:xfrm>
            <a:off x="603205" y="414014"/>
            <a:ext cx="1798779" cy="412914"/>
            <a:chOff x="554733" y="897952"/>
            <a:chExt cx="1798779" cy="412914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D189431-C165-4FD6-BFA8-1290C8EEBED1}"/>
                </a:ext>
              </a:extLst>
            </p:cNvPr>
            <p:cNvSpPr txBox="1"/>
            <p:nvPr/>
          </p:nvSpPr>
          <p:spPr>
            <a:xfrm>
              <a:off x="554733" y="910756"/>
              <a:ext cx="3433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kumimoji="0" lang="zh-CN" altLang="en-US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20EC1FCD-C252-4889-814B-181CE1E29221}"/>
                </a:ext>
              </a:extLst>
            </p:cNvPr>
            <p:cNvSpPr txBox="1"/>
            <p:nvPr/>
          </p:nvSpPr>
          <p:spPr>
            <a:xfrm>
              <a:off x="1142924" y="897952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人脸识别</a:t>
              </a:r>
              <a:endParaRPr lang="en-US" altLang="zh-CN" sz="2000" b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B5370F1-C6D7-433A-95A6-FC6F1C3CAA98}"/>
              </a:ext>
            </a:extLst>
          </p:cNvPr>
          <p:cNvSpPr txBox="1"/>
          <p:nvPr/>
        </p:nvSpPr>
        <p:spPr>
          <a:xfrm>
            <a:off x="624315" y="1018812"/>
            <a:ext cx="10955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b. </a:t>
            </a:r>
            <a:r>
              <a:rPr lang="zh-CN" altLang="en-US" sz="2000" b="1" dirty="0">
                <a:solidFill>
                  <a:prstClr val="black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</a:rPr>
              <a:t>程序功能</a:t>
            </a:r>
            <a:endParaRPr kumimoji="0" lang="en-US" altLang="zh-CN" sz="2000" b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方正宋刻本秀楷简体" panose="02000000000000000000" pitchFamily="2" charset="-122"/>
              <a:ea typeface="方正宋刻本秀楷简体" panose="020000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576A442-759A-BA92-C187-A36E79A9E192}"/>
              </a:ext>
            </a:extLst>
          </p:cNvPr>
          <p:cNvSpPr txBox="1"/>
          <p:nvPr/>
        </p:nvSpPr>
        <p:spPr>
          <a:xfrm>
            <a:off x="946569" y="1418922"/>
            <a:ext cx="4573949" cy="2941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人脸验证（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1:1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输入： 拍摄照片、对应数据库中的名字</a:t>
            </a:r>
          </a:p>
          <a:p>
            <a:pPr marL="742950" lvl="1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输出：是否为同一人</a:t>
            </a: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人脸识别（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1:N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输入：拍摄照片</a:t>
            </a:r>
          </a:p>
          <a:p>
            <a:pPr marL="742950" lvl="1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输出：对应数据库中的名字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数据管理：人脸录入、身份删除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07BD6FC-0618-AF3D-EB69-611CF6ACD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771" y="1544054"/>
            <a:ext cx="5793734" cy="269169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AC2E5F9-9E31-4E12-D6FF-73F09F9153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262" y="4637945"/>
            <a:ext cx="7163475" cy="182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11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777AC30-D7B8-4A22-A991-9396DED80FB5}"/>
              </a:ext>
            </a:extLst>
          </p:cNvPr>
          <p:cNvGrpSpPr/>
          <p:nvPr/>
        </p:nvGrpSpPr>
        <p:grpSpPr>
          <a:xfrm>
            <a:off x="603205" y="414014"/>
            <a:ext cx="4110837" cy="412914"/>
            <a:chOff x="554733" y="897952"/>
            <a:chExt cx="4110837" cy="412914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6D189431-C165-4FD6-BFA8-1290C8EEBED1}"/>
                </a:ext>
              </a:extLst>
            </p:cNvPr>
            <p:cNvSpPr txBox="1"/>
            <p:nvPr/>
          </p:nvSpPr>
          <p:spPr>
            <a:xfrm>
              <a:off x="554733" y="910756"/>
              <a:ext cx="3433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kumimoji="0" lang="zh-CN" altLang="en-US" sz="20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20EC1FCD-C252-4889-814B-181CE1E29221}"/>
                </a:ext>
              </a:extLst>
            </p:cNvPr>
            <p:cNvSpPr txBox="1"/>
            <p:nvPr/>
          </p:nvSpPr>
          <p:spPr>
            <a:xfrm>
              <a:off x="1142923" y="897952"/>
              <a:ext cx="352264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前后端构建</a:t>
              </a:r>
              <a:endParaRPr lang="en-US" altLang="zh-CN" sz="2000" b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88FA1489-86D0-B861-3BC5-BAC168B5C5EC}"/>
              </a:ext>
            </a:extLst>
          </p:cNvPr>
          <p:cNvSpPr txBox="1"/>
          <p:nvPr/>
        </p:nvSpPr>
        <p:spPr>
          <a:xfrm>
            <a:off x="774887" y="909570"/>
            <a:ext cx="11202793" cy="1341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前端部分使用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React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框架搭建，样式部分采用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tailwind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编写；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相机部分调用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 Camera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，点击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Compare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Save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时就截取当前帧，转化为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blob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格式的数据传递给后端；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后端采用的是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flask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框架，挂载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脚本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app.py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到本地的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端口，监听前端传递来的数据和请求，做出相应的回应；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face-recognition">
            <a:hlinkClick r:id="" action="ppaction://media"/>
            <a:extLst>
              <a:ext uri="{FF2B5EF4-FFF2-40B4-BE49-F238E27FC236}">
                <a16:creationId xmlns:a16="http://schemas.microsoft.com/office/drawing/2014/main" id="{8296EB62-2D6F-9EEB-B551-A2A2B447C4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83937" y="2449381"/>
            <a:ext cx="6824126" cy="409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63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62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894801C0-371B-42A4-9CF4-41C89E62DD78}"/>
              </a:ext>
            </a:extLst>
          </p:cNvPr>
          <p:cNvSpPr txBox="1"/>
          <p:nvPr/>
        </p:nvSpPr>
        <p:spPr>
          <a:xfrm>
            <a:off x="10311856" y="6207165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June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9DC8189-2713-4357-A4B1-95EC6F0C4B52}"/>
              </a:ext>
            </a:extLst>
          </p:cNvPr>
          <p:cNvSpPr txBox="1"/>
          <p:nvPr/>
        </p:nvSpPr>
        <p:spPr>
          <a:xfrm>
            <a:off x="10791389" y="5791666"/>
            <a:ext cx="944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4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AA06DD6-CF0D-4076-9AA5-B87B9ACB1800}"/>
              </a:ext>
            </a:extLst>
          </p:cNvPr>
          <p:cNvGrpSpPr/>
          <p:nvPr/>
        </p:nvGrpSpPr>
        <p:grpSpPr>
          <a:xfrm>
            <a:off x="1864121" y="1785221"/>
            <a:ext cx="8447735" cy="2646878"/>
            <a:chOff x="1638028" y="971030"/>
            <a:chExt cx="8447735" cy="2646878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DFF788E-03A9-45A2-B8FF-99E9C41E7689}"/>
                </a:ext>
              </a:extLst>
            </p:cNvPr>
            <p:cNvSpPr txBox="1"/>
            <p:nvPr/>
          </p:nvSpPr>
          <p:spPr>
            <a:xfrm>
              <a:off x="1638028" y="971030"/>
              <a:ext cx="8447735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  <a:alpha val="85000"/>
                    </a:prstClr>
                  </a:solidFill>
                  <a:effectLst/>
                  <a:uLnTx/>
                  <a:uFillTx/>
                  <a:latin typeface="Tw Cen MT Condensed Extra Bold" panose="020B0803020202020204" pitchFamily="34" charset="0"/>
                  <a:ea typeface="微软雅黑" panose="020B0503020204020204" pitchFamily="34" charset="-122"/>
                  <a:cs typeface="+mn-cs"/>
                </a:rPr>
                <a:t>THANKS</a:t>
              </a:r>
              <a:endParaRPr kumimoji="0" lang="zh-CN" altLang="en-US" sz="166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  <a:alpha val="85000"/>
                  </a:prstClr>
                </a:solidFill>
                <a:effectLst/>
                <a:uLnTx/>
                <a:uFillTx/>
                <a:latin typeface="Tw Cen MT Condensed Extra Bold" panose="020B0803020202020204" pitchFamily="34" charset="0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386A53F4-7B0F-4247-AE9C-A6381A5CC16D}"/>
                </a:ext>
              </a:extLst>
            </p:cNvPr>
            <p:cNvSpPr txBox="1"/>
            <p:nvPr/>
          </p:nvSpPr>
          <p:spPr>
            <a:xfrm>
              <a:off x="1638028" y="2609940"/>
              <a:ext cx="84477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锐字云字库锐黑粗GB" panose="02010604000000000000" pitchFamily="2" charset="-122"/>
                  <a:ea typeface="锐字云字库锐黑粗GB" panose="02010604000000000000" pitchFamily="2" charset="-122"/>
                  <a:cs typeface="+mn-cs"/>
                </a:rPr>
                <a:t>恳请批评指正</a:t>
              </a: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BD6DE6C9-6149-487D-8027-4300F97D6B6B}"/>
              </a:ext>
            </a:extLst>
          </p:cNvPr>
          <p:cNvSpPr/>
          <p:nvPr/>
        </p:nvSpPr>
        <p:spPr>
          <a:xfrm>
            <a:off x="523119" y="317038"/>
            <a:ext cx="659122" cy="659122"/>
          </a:xfrm>
          <a:prstGeom prst="rect">
            <a:avLst/>
          </a:prstGeom>
          <a:blipFill dpi="0" rotWithShape="1">
            <a:blip r:embed="rId2">
              <a:biLevel thresh="5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8456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主题​​">
  <a:themeElements>
    <a:clrScheme name="自定义 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B88F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5181</TotalTime>
  <Words>859</Words>
  <Application>Microsoft Office PowerPoint</Application>
  <PresentationFormat>宽屏</PresentationFormat>
  <Paragraphs>87</Paragraphs>
  <Slides>9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Cambria Math</vt:lpstr>
      <vt:lpstr>Wingdings</vt:lpstr>
      <vt:lpstr>Tw Cen MT Condensed Extra Bold</vt:lpstr>
      <vt:lpstr>等线</vt:lpstr>
      <vt:lpstr>Arial</vt:lpstr>
      <vt:lpstr>方正宋刻本秀楷简体</vt:lpstr>
      <vt:lpstr>Calibri</vt:lpstr>
      <vt:lpstr>锐字云字库锐黑粗GB</vt:lpstr>
      <vt:lpstr>等线 Light</vt:lpstr>
      <vt:lpstr>微软雅黑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石 奕琛</dc:creator>
  <cp:lastModifiedBy>Huang Jacey</cp:lastModifiedBy>
  <cp:revision>87</cp:revision>
  <dcterms:created xsi:type="dcterms:W3CDTF">2020-03-14T11:10:39Z</dcterms:created>
  <dcterms:modified xsi:type="dcterms:W3CDTF">2022-06-09T14:53:39Z</dcterms:modified>
</cp:coreProperties>
</file>

<file path=docProps/thumbnail.jpeg>
</file>